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1100" r:id="rId2"/>
    <p:sldId id="1059" r:id="rId3"/>
    <p:sldId id="329" r:id="rId4"/>
    <p:sldId id="1066" r:id="rId5"/>
    <p:sldId id="1067" r:id="rId6"/>
    <p:sldId id="1068" r:id="rId7"/>
    <p:sldId id="1071" r:id="rId8"/>
    <p:sldId id="916" r:id="rId9"/>
    <p:sldId id="1034" r:id="rId10"/>
    <p:sldId id="444" r:id="rId11"/>
    <p:sldId id="1080" r:id="rId12"/>
    <p:sldId id="947" r:id="rId13"/>
    <p:sldId id="950" r:id="rId14"/>
    <p:sldId id="923" r:id="rId15"/>
    <p:sldId id="1075" r:id="rId16"/>
    <p:sldId id="564" r:id="rId17"/>
    <p:sldId id="1092" r:id="rId18"/>
    <p:sldId id="1102" r:id="rId19"/>
    <p:sldId id="1101" r:id="rId20"/>
    <p:sldId id="1096" r:id="rId21"/>
    <p:sldId id="1082" r:id="rId22"/>
    <p:sldId id="274" r:id="rId23"/>
    <p:sldId id="1103" r:id="rId24"/>
    <p:sldId id="1104" r:id="rId25"/>
    <p:sldId id="1070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un Sharma" initials="" lastIdx="1" clrIdx="0"/>
  <p:cmAuthor id="2" name="Arun Sharma" initials="AS" lastIdx="2" clrIdx="1">
    <p:extLst>
      <p:ext uri="{19B8F6BF-5375-455C-9EA6-DF929625EA0E}">
        <p15:presenceInfo xmlns:p15="http://schemas.microsoft.com/office/powerpoint/2012/main" userId="Arun Sharm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5FF"/>
    <a:srgbClr val="D3824A"/>
    <a:srgbClr val="BE75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67"/>
    <p:restoredTop sz="96621"/>
  </p:normalViewPr>
  <p:slideViewPr>
    <p:cSldViewPr>
      <p:cViewPr varScale="1">
        <p:scale>
          <a:sx n="187" d="100"/>
          <a:sy n="187" d="100"/>
        </p:scale>
        <p:origin x="27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D47260-D56C-C34A-854D-8D61622438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101DBE-EF7D-8848-AFC5-B92D67F8716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ED3E3E1-E081-2241-92A7-D38F23C00B70}" type="datetimeFigureOut">
              <a:rPr lang="en-US"/>
              <a:pPr>
                <a:defRPr/>
              </a:pPr>
              <a:t>2/5/23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CA9FD6E-F5D2-8446-B4B1-2ECC9A39FF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914B788-44CB-1B4A-BBD9-C37FA45B1A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D7D8D-A278-5746-B972-37D3F2D6D5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96665-735B-B049-8301-1AA9B6ACB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0E6CA5D-4765-D043-98C5-4D8CE418CEE5}" type="slidenum">
              <a:rPr lang="en-US" altLang="en-TZ"/>
              <a:pPr/>
              <a:t>‹#›</a:t>
            </a:fld>
            <a:endParaRPr lang="en-US" altLang="en-T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61" kern="1200">
        <a:solidFill>
          <a:schemeClr val="tx1"/>
        </a:solidFill>
        <a:latin typeface="+mn-lt"/>
        <a:ea typeface="+mn-ea"/>
        <a:cs typeface="+mn-cs"/>
      </a:defRPr>
    </a:lvl1pPr>
    <a:lvl2pPr marL="366309" algn="l" rtl="0" eaLnBrk="0" fontAlgn="base" hangingPunct="0">
      <a:spcBef>
        <a:spcPct val="30000"/>
      </a:spcBef>
      <a:spcAft>
        <a:spcPct val="0"/>
      </a:spcAft>
      <a:defRPr sz="961" kern="1200">
        <a:solidFill>
          <a:schemeClr val="tx1"/>
        </a:solidFill>
        <a:latin typeface="+mn-lt"/>
        <a:ea typeface="+mn-ea"/>
        <a:cs typeface="+mn-cs"/>
      </a:defRPr>
    </a:lvl2pPr>
    <a:lvl3pPr marL="732617" algn="l" rtl="0" eaLnBrk="0" fontAlgn="base" hangingPunct="0">
      <a:spcBef>
        <a:spcPct val="30000"/>
      </a:spcBef>
      <a:spcAft>
        <a:spcPct val="0"/>
      </a:spcAft>
      <a:defRPr sz="961" kern="1200">
        <a:solidFill>
          <a:schemeClr val="tx1"/>
        </a:solidFill>
        <a:latin typeface="+mn-lt"/>
        <a:ea typeface="+mn-ea"/>
        <a:cs typeface="+mn-cs"/>
      </a:defRPr>
    </a:lvl3pPr>
    <a:lvl4pPr marL="1098926" algn="l" rtl="0" eaLnBrk="0" fontAlgn="base" hangingPunct="0">
      <a:spcBef>
        <a:spcPct val="30000"/>
      </a:spcBef>
      <a:spcAft>
        <a:spcPct val="0"/>
      </a:spcAft>
      <a:defRPr sz="961" kern="1200">
        <a:solidFill>
          <a:schemeClr val="tx1"/>
        </a:solidFill>
        <a:latin typeface="+mn-lt"/>
        <a:ea typeface="+mn-ea"/>
        <a:cs typeface="+mn-cs"/>
      </a:defRPr>
    </a:lvl4pPr>
    <a:lvl5pPr marL="1465235" algn="l" rtl="0" eaLnBrk="0" fontAlgn="base" hangingPunct="0">
      <a:spcBef>
        <a:spcPct val="30000"/>
      </a:spcBef>
      <a:spcAft>
        <a:spcPct val="0"/>
      </a:spcAft>
      <a:defRPr sz="961" kern="1200">
        <a:solidFill>
          <a:schemeClr val="tx1"/>
        </a:solidFill>
        <a:latin typeface="+mn-lt"/>
        <a:ea typeface="+mn-ea"/>
        <a:cs typeface="+mn-cs"/>
      </a:defRPr>
    </a:lvl5pPr>
    <a:lvl6pPr marL="1831543" algn="l" defTabSz="732617" rtl="0" eaLnBrk="1" latinLnBrk="0" hangingPunct="1">
      <a:defRPr sz="961" kern="1200">
        <a:solidFill>
          <a:schemeClr val="tx1"/>
        </a:solidFill>
        <a:latin typeface="+mn-lt"/>
        <a:ea typeface="+mn-ea"/>
        <a:cs typeface="+mn-cs"/>
      </a:defRPr>
    </a:lvl6pPr>
    <a:lvl7pPr marL="2197852" algn="l" defTabSz="732617" rtl="0" eaLnBrk="1" latinLnBrk="0" hangingPunct="1">
      <a:defRPr sz="961" kern="1200">
        <a:solidFill>
          <a:schemeClr val="tx1"/>
        </a:solidFill>
        <a:latin typeface="+mn-lt"/>
        <a:ea typeface="+mn-ea"/>
        <a:cs typeface="+mn-cs"/>
      </a:defRPr>
    </a:lvl7pPr>
    <a:lvl8pPr marL="2564160" algn="l" defTabSz="732617" rtl="0" eaLnBrk="1" latinLnBrk="0" hangingPunct="1">
      <a:defRPr sz="961" kern="1200">
        <a:solidFill>
          <a:schemeClr val="tx1"/>
        </a:solidFill>
        <a:latin typeface="+mn-lt"/>
        <a:ea typeface="+mn-ea"/>
        <a:cs typeface="+mn-cs"/>
      </a:defRPr>
    </a:lvl8pPr>
    <a:lvl9pPr marL="2930469" algn="l" defTabSz="732617" rtl="0" eaLnBrk="1" latinLnBrk="0" hangingPunct="1">
      <a:defRPr sz="96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6CA5D-4765-D043-98C5-4D8CE418CEE5}" type="slidenum">
              <a:rPr lang="en-US" altLang="en-TZ" smtClean="0"/>
              <a:pPr/>
              <a:t>1</a:t>
            </a:fld>
            <a:endParaRPr lang="en-US" altLang="en-TZ"/>
          </a:p>
        </p:txBody>
      </p:sp>
    </p:spTree>
    <p:extLst>
      <p:ext uri="{BB962C8B-B14F-4D97-AF65-F5344CB8AC3E}">
        <p14:creationId xmlns:p14="http://schemas.microsoft.com/office/powerpoint/2010/main" val="3938203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66CCD1DC-8F42-2B41-9567-082E165790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79299CFF-C986-F245-87C9-6CC979C40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oot" altLang="root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B6674AD7-ED18-5C4C-9073-50D29153B0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DDF4360-B394-9040-91D5-1326AD26B91B}" type="slidenum">
              <a:rPr lang="en-US" altLang="root" smtClean="0"/>
              <a:pPr/>
              <a:t>25</a:t>
            </a:fld>
            <a:endParaRPr lang="en-US" altLang="root"/>
          </a:p>
        </p:txBody>
      </p:sp>
    </p:spTree>
    <p:extLst>
      <p:ext uri="{BB962C8B-B14F-4D97-AF65-F5344CB8AC3E}">
        <p14:creationId xmlns:p14="http://schemas.microsoft.com/office/powerpoint/2010/main" val="3407849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6CA5D-4765-D043-98C5-4D8CE418CEE5}" type="slidenum">
              <a:rPr lang="en-US" altLang="en-TZ" smtClean="0"/>
              <a:pPr/>
              <a:t>2</a:t>
            </a:fld>
            <a:endParaRPr lang="en-US" altLang="en-TZ"/>
          </a:p>
        </p:txBody>
      </p:sp>
    </p:spTree>
    <p:extLst>
      <p:ext uri="{BB962C8B-B14F-4D97-AF65-F5344CB8AC3E}">
        <p14:creationId xmlns:p14="http://schemas.microsoft.com/office/powerpoint/2010/main" val="3484638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6CA5D-4765-D043-98C5-4D8CE418CEE5}" type="slidenum">
              <a:rPr lang="en-US" altLang="en-TZ" smtClean="0"/>
              <a:pPr/>
              <a:t>3</a:t>
            </a:fld>
            <a:endParaRPr lang="en-US" altLang="en-TZ"/>
          </a:p>
        </p:txBody>
      </p:sp>
    </p:spTree>
    <p:extLst>
      <p:ext uri="{BB962C8B-B14F-4D97-AF65-F5344CB8AC3E}">
        <p14:creationId xmlns:p14="http://schemas.microsoft.com/office/powerpoint/2010/main" val="2991970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6CA5D-4765-D043-98C5-4D8CE418CEE5}" type="slidenum">
              <a:rPr lang="en-US" altLang="en-TZ" smtClean="0"/>
              <a:pPr/>
              <a:t>7</a:t>
            </a:fld>
            <a:endParaRPr lang="en-US" altLang="en-TZ"/>
          </a:p>
        </p:txBody>
      </p:sp>
    </p:spTree>
    <p:extLst>
      <p:ext uri="{BB962C8B-B14F-4D97-AF65-F5344CB8AC3E}">
        <p14:creationId xmlns:p14="http://schemas.microsoft.com/office/powerpoint/2010/main" val="3145797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6CA5D-4765-D043-98C5-4D8CE418CEE5}" type="slidenum">
              <a:rPr lang="en-US" altLang="en-TZ" smtClean="0"/>
              <a:pPr/>
              <a:t>10</a:t>
            </a:fld>
            <a:endParaRPr lang="en-US" altLang="en-TZ"/>
          </a:p>
        </p:txBody>
      </p:sp>
    </p:spTree>
    <p:extLst>
      <p:ext uri="{BB962C8B-B14F-4D97-AF65-F5344CB8AC3E}">
        <p14:creationId xmlns:p14="http://schemas.microsoft.com/office/powerpoint/2010/main" val="2910783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76A40D78-E247-6D45-834D-05089196A6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E67DA73D-5261-4361-0A79-21467CBAB3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TZ" altLang="en-TZ" dirty="0"/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1FB32BFC-D450-8549-3798-60B9280F1D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B1B600D-13E9-4641-936A-4AD8243BC26B}" type="slidenum">
              <a:rPr lang="en-GB" altLang="en-TZ"/>
              <a:pPr/>
              <a:t>11</a:t>
            </a:fld>
            <a:endParaRPr lang="en-GB" altLang="en-TZ"/>
          </a:p>
        </p:txBody>
      </p:sp>
    </p:spTree>
    <p:extLst>
      <p:ext uri="{BB962C8B-B14F-4D97-AF65-F5344CB8AC3E}">
        <p14:creationId xmlns:p14="http://schemas.microsoft.com/office/powerpoint/2010/main" val="1279089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9FEB9E6E-A289-2599-9454-244C528CB2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2FE2D5F4-0821-A532-AEBD-8215698975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C3474F07-0E84-B784-F4EF-E9AB9C18D2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BACF8B-162A-C14E-8341-1796141994EE}" type="slidenum">
              <a:rPr lang="en-US" altLang="en-US"/>
              <a:pPr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6CA5D-4765-D043-98C5-4D8CE418CEE5}" type="slidenum">
              <a:rPr lang="en-US" altLang="en-TZ" smtClean="0"/>
              <a:pPr/>
              <a:t>21</a:t>
            </a:fld>
            <a:endParaRPr lang="en-US" altLang="en-TZ"/>
          </a:p>
        </p:txBody>
      </p:sp>
    </p:spTree>
    <p:extLst>
      <p:ext uri="{BB962C8B-B14F-4D97-AF65-F5344CB8AC3E}">
        <p14:creationId xmlns:p14="http://schemas.microsoft.com/office/powerpoint/2010/main" val="3543602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6CA5D-4765-D043-98C5-4D8CE418CEE5}" type="slidenum">
              <a:rPr lang="en-US" altLang="en-TZ" smtClean="0"/>
              <a:pPr/>
              <a:t>24</a:t>
            </a:fld>
            <a:endParaRPr lang="en-US" altLang="en-TZ"/>
          </a:p>
        </p:txBody>
      </p:sp>
    </p:spTree>
    <p:extLst>
      <p:ext uri="{BB962C8B-B14F-4D97-AF65-F5344CB8AC3E}">
        <p14:creationId xmlns:p14="http://schemas.microsoft.com/office/powerpoint/2010/main" val="126168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67C6-7172-AF44-B91F-917CF6C5DD5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39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472D-CEF9-B44E-A23A-F964B152A03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333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F77C-AE64-1947-BF94-5B38A811719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831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4A53-4290-A14D-A25C-9A18F63C0B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499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F425-096D-A945-AE78-B68F3684590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66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4CD3B-A087-614C-90F9-0F1B63E8A9B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7284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CF1E9-842F-604D-A8EE-BC4334C939B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98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B2242-12B6-2840-BFAA-269C42DDBB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807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BD84-60AA-A74E-92CF-0AA8DD50FCC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38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1BE95-F898-4147-9FBE-2B18E6989DF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233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AEDFE-9794-2C4A-BC57-ED78F41FFDC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3403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441D1-B96A-6141-8993-73E8E94290D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46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9.tiff"/><Relationship Id="rId4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9979" y="20955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3600">
                <a:solidFill>
                  <a:schemeClr val="bg1"/>
                </a:solidFill>
                <a:latin typeface="Gill Sans MT" panose="020B0502020104020203" pitchFamily="34" charset="77"/>
                <a:cs typeface="Arial Rounded MT Bold"/>
              </a:defRPr>
            </a:lvl1pPr>
            <a:lvl2pPr defTabSz="914400" eaLnBrk="1" latinLnBrk="0" hangingPunct="1">
              <a:defRPr sz="1800"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latin typeface="+mn-lt"/>
                <a:cs typeface="+mn-cs"/>
              </a:defRPr>
            </a:lvl5pPr>
            <a:lvl6pPr>
              <a:defRPr sz="1800">
                <a:latin typeface="+mn-lt"/>
                <a:cs typeface="+mn-cs"/>
              </a:defRPr>
            </a:lvl6pPr>
            <a:lvl7pPr>
              <a:defRPr sz="1800">
                <a:latin typeface="+mn-lt"/>
                <a:cs typeface="+mn-cs"/>
              </a:defRPr>
            </a:lvl7pPr>
            <a:lvl8pPr>
              <a:defRPr sz="1800">
                <a:latin typeface="+mn-lt"/>
                <a:cs typeface="+mn-cs"/>
              </a:defRPr>
            </a:lvl8pPr>
            <a:lvl9pPr>
              <a:defRPr sz="1800">
                <a:latin typeface="+mn-lt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Genomics at source: deployment for fit-for-purpose tools for molecular diagnosis of African swine fever in Tanzania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5F7A397-A050-DB91-467B-1D0B1DDA1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979" y="2995901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Professor Gerald </a:t>
            </a:r>
            <a:r>
              <a:rPr lang="en-US" altLang="en-US" sz="40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Misinzo</a:t>
            </a:r>
            <a:endParaRPr lang="en-US" altLang="en-US" sz="4000" b="1" dirty="0">
              <a:solidFill>
                <a:srgbClr val="C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0F3F37D-F17F-47AA-8243-63E9D94C0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021" y="4031456"/>
            <a:ext cx="787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55FF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SACIDS Foundation for One Health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77148C-466E-600A-FC6D-F74323E3E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79" y="3874115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58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-aerial-photo-of-kibera-in-nairobi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26853"/>
            <a:ext cx="7272126" cy="5370353"/>
          </a:xfrm>
          <a:prstGeom prst="rect">
            <a:avLst/>
          </a:prstGeom>
        </p:spPr>
      </p:pic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6322346" y="9760"/>
            <a:ext cx="2821654" cy="3758529"/>
          </a:xfrm>
          <a:prstGeom prst="rect">
            <a:avLst/>
          </a:prstGeom>
          <a:solidFill>
            <a:srgbClr val="E4420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2647" b="1" dirty="0">
              <a:solidFill>
                <a:srgbClr val="FFFFFF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/>
            <a:endParaRPr lang="en-US" sz="2647" b="1" dirty="0">
              <a:solidFill>
                <a:srgbClr val="FFFFFF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/>
            <a:r>
              <a:rPr lang="en-US" sz="2647" b="1" dirty="0">
                <a:solidFill>
                  <a:srgbClr val="FFFFFF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Disease-free zone</a:t>
            </a:r>
          </a:p>
          <a:p>
            <a:pPr algn="ctr"/>
            <a:endParaRPr lang="en-US" sz="2647" b="1" dirty="0">
              <a:solidFill>
                <a:srgbClr val="FFFFFF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/>
            <a:endParaRPr lang="en-US" sz="2647" b="1" dirty="0">
              <a:solidFill>
                <a:srgbClr val="FFFFFF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/>
            <a:endParaRPr lang="en-US" sz="2647" b="1" dirty="0">
              <a:solidFill>
                <a:srgbClr val="FFFFFF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/>
            <a:endParaRPr lang="en-US" sz="2647" b="1" dirty="0">
              <a:solidFill>
                <a:srgbClr val="FFFFFF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/>
            <a:endParaRPr lang="en-US" sz="2647" b="1" dirty="0">
              <a:solidFill>
                <a:srgbClr val="FFFFFF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6322346" y="3109641"/>
            <a:ext cx="2821654" cy="212910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2647" b="1" dirty="0">
              <a:solidFill>
                <a:srgbClr val="FFFFFF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/>
            <a:endParaRPr lang="en-US" sz="2647" b="1" dirty="0">
              <a:solidFill>
                <a:srgbClr val="FF0000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/>
            <a:r>
              <a:rPr lang="en-US" sz="2647" b="1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Endemic zone</a:t>
            </a:r>
          </a:p>
          <a:p>
            <a:pPr algn="ctr"/>
            <a:endParaRPr lang="en-US" sz="2647" b="1" dirty="0">
              <a:solidFill>
                <a:srgbClr val="FFFFFF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/>
            <a:endParaRPr lang="en-US" sz="2647" b="1" dirty="0">
              <a:solidFill>
                <a:srgbClr val="FFFFFF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" name="Up Arrow 1"/>
          <p:cNvSpPr/>
          <p:nvPr/>
        </p:nvSpPr>
        <p:spPr>
          <a:xfrm>
            <a:off x="6610983" y="2714089"/>
            <a:ext cx="311026" cy="866190"/>
          </a:xfrm>
          <a:prstGeom prst="upArrow">
            <a:avLst/>
          </a:prstGeom>
          <a:solidFill>
            <a:srgbClr val="005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7" b="1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9" name="Up Arrow 8"/>
          <p:cNvSpPr/>
          <p:nvPr/>
        </p:nvSpPr>
        <p:spPr>
          <a:xfrm rot="10800000">
            <a:off x="7210644" y="2714089"/>
            <a:ext cx="311026" cy="866189"/>
          </a:xfrm>
          <a:prstGeom prst="upArrow">
            <a:avLst/>
          </a:prstGeom>
          <a:solidFill>
            <a:srgbClr val="005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7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D847C5-707A-4B67-D7B8-0012620E9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495" y="4474245"/>
            <a:ext cx="764505" cy="7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01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default.png">
            <a:extLst>
              <a:ext uri="{FF2B5EF4-FFF2-40B4-BE49-F238E27FC236}">
                <a16:creationId xmlns:a16="http://schemas.microsoft.com/office/drawing/2014/main" id="{8C75C0D6-7CF6-4BBB-302B-DA9EA0FE92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677" y="0"/>
            <a:ext cx="4923269" cy="1159809"/>
          </a:xfrm>
          <a:prstGeom prst="rect">
            <a:avLst/>
          </a:prstGeom>
        </p:spPr>
      </p:pic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B7A42A91-BF58-B323-B914-A5DC15C417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728" y="1058956"/>
            <a:ext cx="5159595" cy="433667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BB6D92-6D36-9CFF-A65F-DE0FB2D93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78995"/>
            <a:ext cx="764505" cy="7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23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5">
            <a:extLst>
              <a:ext uri="{FF2B5EF4-FFF2-40B4-BE49-F238E27FC236}">
                <a16:creationId xmlns:a16="http://schemas.microsoft.com/office/drawing/2014/main" id="{C06D5037-9EEF-77CB-29E9-30FB9BDC5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3170" y="3681132"/>
            <a:ext cx="6497661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6">
            <a:extLst>
              <a:ext uri="{FF2B5EF4-FFF2-40B4-BE49-F238E27FC236}">
                <a16:creationId xmlns:a16="http://schemas.microsoft.com/office/drawing/2014/main" id="{D1DD4132-5E98-C5D1-6080-AFACE82CA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8971" y="3230073"/>
            <a:ext cx="2897219" cy="51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B5AC04-0231-D9DB-1247-E598501643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0" y="1580275"/>
            <a:ext cx="2624956" cy="749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4A85CC-C7D7-69F3-AE3C-9D43192161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853" y="605118"/>
            <a:ext cx="2624956" cy="26249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CE456D-FC03-7A0C-6285-5E1FCB7DB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853" y="8335"/>
            <a:ext cx="6656294" cy="70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971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Whole genome sequencing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096472-9995-6806-06F4-0A1848079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78995"/>
            <a:ext cx="764505" cy="7645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>
            <a:extLst>
              <a:ext uri="{FF2B5EF4-FFF2-40B4-BE49-F238E27FC236}">
                <a16:creationId xmlns:a16="http://schemas.microsoft.com/office/drawing/2014/main" id="{DFC21259-2121-BC02-952E-6B5CA5893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853" y="0"/>
            <a:ext cx="6656294" cy="82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765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Genomics Laboratory</a:t>
            </a:r>
          </a:p>
        </p:txBody>
      </p:sp>
      <p:pic>
        <p:nvPicPr>
          <p:cNvPr id="35843" name="Picture 7">
            <a:extLst>
              <a:ext uri="{FF2B5EF4-FFF2-40B4-BE49-F238E27FC236}">
                <a16:creationId xmlns:a16="http://schemas.microsoft.com/office/drawing/2014/main" id="{59BCBEE3-B515-5390-6D37-B3B6ED059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5258" y="649924"/>
            <a:ext cx="3598138" cy="240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8">
            <a:extLst>
              <a:ext uri="{FF2B5EF4-FFF2-40B4-BE49-F238E27FC236}">
                <a16:creationId xmlns:a16="http://schemas.microsoft.com/office/drawing/2014/main" id="{FF04C32B-3D7F-D927-23D9-FC4DDEAE5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6959" y="852133"/>
            <a:ext cx="2111608" cy="194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1BDC1870-0F55-7061-FD8B-0AE7C024B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3170" y="3429000"/>
            <a:ext cx="6497661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B9382D76-503A-138E-8AB7-C6C6DCDE9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6039" y="3006068"/>
            <a:ext cx="3126441" cy="55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FFA261-4ECC-3B5F-3950-88DCA59F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78995"/>
            <a:ext cx="764505" cy="7645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DE75017C-CC7C-A133-BB23-2B58C4EEB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426" y="756397"/>
            <a:ext cx="6706721" cy="446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A5C7FC1B-EE1A-672D-78FD-497CA5CF3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853" y="50426"/>
            <a:ext cx="6656294" cy="70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971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Mobile Genomics Laboratory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751D95-A8AA-E3C3-77F1-CCAD88AAC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8995"/>
            <a:ext cx="764505" cy="7645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D089DD-E0DD-AE4E-A937-C9ED29D701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760" y="890515"/>
            <a:ext cx="3316814" cy="2210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CCA394-1921-344B-B48B-B460CB8C02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333" y="889596"/>
            <a:ext cx="3504560" cy="2210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2F65EA-DA04-5E41-B3C1-BBBB34B237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3144937"/>
            <a:ext cx="3376864" cy="2250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B2E98F-3E53-E047-BED2-B4C0F2ABD7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333" y="3144937"/>
            <a:ext cx="3504560" cy="23564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43853" y="10904"/>
            <a:ext cx="6656294" cy="825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65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Sequencing in the Field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800499-0437-2228-4E06-D8545D809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78995"/>
            <a:ext cx="764505" cy="7645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>
            <a:extLst>
              <a:ext uri="{FF2B5EF4-FFF2-40B4-BE49-F238E27FC236}">
                <a16:creationId xmlns:a16="http://schemas.microsoft.com/office/drawing/2014/main" id="{86C2AB3C-7AC3-FDF2-B0F7-02B6D3417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853" y="0"/>
            <a:ext cx="77152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21E2A9-15DC-8D3E-3F1D-AC7D6A32C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78995"/>
            <a:ext cx="764505" cy="7645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243853" y="0"/>
            <a:ext cx="6656294" cy="70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971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African swine fever</a:t>
            </a:r>
            <a:endParaRPr lang="en-US" sz="3971" b="1" dirty="0">
              <a:solidFill>
                <a:srgbClr val="C00000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F7970A-B991-1A46-AC09-C91875840C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427" y="-1904618"/>
            <a:ext cx="6757147" cy="86617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2C3301-08B8-3702-C46D-ACA457CFE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8995"/>
            <a:ext cx="764505" cy="7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22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243853" y="0"/>
            <a:ext cx="6656294" cy="70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971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African swine fever</a:t>
            </a:r>
            <a:endParaRPr lang="en-US" sz="3971" b="1" dirty="0">
              <a:solidFill>
                <a:srgbClr val="C00000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2C3301-08B8-3702-C46D-ACA457CFE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8995"/>
            <a:ext cx="764505" cy="764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76FF78-3673-70BF-96E3-D1187DD20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27" y="710207"/>
            <a:ext cx="6858000" cy="4406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5680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7">
            <a:extLst>
              <a:ext uri="{FF2B5EF4-FFF2-40B4-BE49-F238E27FC236}">
                <a16:creationId xmlns:a16="http://schemas.microsoft.com/office/drawing/2014/main" id="{55CB29D8-101E-3119-DC79-5D049775A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33350"/>
            <a:ext cx="2590799" cy="192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971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ASFV complete genome</a:t>
            </a:r>
            <a:endParaRPr lang="en-US" sz="3971" b="1" dirty="0">
              <a:solidFill>
                <a:srgbClr val="C00000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581D46-C218-771D-499F-88383CD11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8995"/>
            <a:ext cx="764505" cy="764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C6D749-ED3F-E1E2-80DE-7DA4B144C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197" y="0"/>
            <a:ext cx="5020403" cy="5157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073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40405D-D1AB-AA27-C778-4CD9CB867D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50427"/>
            <a:ext cx="5240319" cy="2466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781EE8-3BA3-CABE-ACC2-0595B1C775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1" y="2571750"/>
            <a:ext cx="5240318" cy="2466032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EED8614F-2A84-33EC-3172-29850C988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44616"/>
            <a:ext cx="1415975" cy="58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1921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BCC81E6-1F43-B745-77FC-D83213FC9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448985"/>
            <a:ext cx="1415975" cy="58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F07622-B049-4259-F527-55633DB437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8750"/>
            <a:ext cx="3735296" cy="26670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891F6412-5212-5B1B-B5CE-0D4B5C4BC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427"/>
            <a:ext cx="3810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African swine fever</a:t>
            </a:r>
          </a:p>
        </p:txBody>
      </p:sp>
    </p:spTree>
    <p:extLst>
      <p:ext uri="{BB962C8B-B14F-4D97-AF65-F5344CB8AC3E}">
        <p14:creationId xmlns:p14="http://schemas.microsoft.com/office/powerpoint/2010/main" val="3797439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3853" y="5763"/>
            <a:ext cx="6656294" cy="703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71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PPRV complete genome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838" y="671671"/>
            <a:ext cx="6101603" cy="44718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32A727-2997-0A33-C944-3E2F39964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8995"/>
            <a:ext cx="764505" cy="7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07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15CB07-8C77-2C77-A91F-F921AD30A2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426" y="-615084"/>
            <a:ext cx="6800041" cy="64141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460134-7B28-2538-A300-EEDF77D63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78995"/>
            <a:ext cx="764505" cy="7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87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9664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Gill Sans MT" panose="020B0502020104020203" pitchFamily="34" charset="77"/>
              </a:rPr>
              <a:t>Keeping Outbreaks Localized</a:t>
            </a:r>
          </a:p>
          <a:p>
            <a:pPr algn="ctr"/>
            <a:endParaRPr lang="en-US" sz="2700" b="1" dirty="0">
              <a:latin typeface="Gill Sans MT" panose="020B0502020104020203" pitchFamily="34" charset="7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97864"/>
            <a:ext cx="9144000" cy="246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700" dirty="0">
                <a:latin typeface="Gill Sans MT" panose="020B0502020104020203" pitchFamily="34" charset="77"/>
                <a:cs typeface="Arial" pitchFamily="34" charset="0"/>
              </a:rPr>
              <a:t>Early detection is by far the most achievable and cost-effective way to prevent a threat anywhere in the world from becoming a threat everywhere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C4B4A-E828-25AD-4B04-D311CFD65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8995"/>
            <a:ext cx="764505" cy="76450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96647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Gill Sans MT" panose="020B0502020104020203" pitchFamily="34" charset="77"/>
              </a:rPr>
              <a:t>Key Challenges for Viral Genomics in Africa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197864"/>
            <a:ext cx="91440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700" dirty="0">
                <a:latin typeface="Gill Sans MT" panose="020B0502020104020203" pitchFamily="34" charset="77"/>
                <a:cs typeface="Arial" pitchFamily="34" charset="0"/>
              </a:rPr>
              <a:t>Customs clearance ~ cumbersome procedures</a:t>
            </a:r>
          </a:p>
          <a:p>
            <a:pPr algn="ctr">
              <a:lnSpc>
                <a:spcPct val="200000"/>
              </a:lnSpc>
            </a:pPr>
            <a:r>
              <a:rPr lang="en-US" sz="2700" dirty="0">
                <a:latin typeface="Gill Sans MT" panose="020B0502020104020203" pitchFamily="34" charset="77"/>
                <a:cs typeface="Arial" pitchFamily="34" charset="0"/>
              </a:rPr>
              <a:t>Bioinformatics ~ limited computing capacity and personnel</a:t>
            </a:r>
          </a:p>
          <a:p>
            <a:pPr algn="ctr">
              <a:lnSpc>
                <a:spcPct val="200000"/>
              </a:lnSpc>
            </a:pPr>
            <a:r>
              <a:rPr lang="en-US" sz="2700" dirty="0">
                <a:latin typeface="Gill Sans MT" panose="020B0502020104020203" pitchFamily="34" charset="77"/>
                <a:cs typeface="Arial" pitchFamily="34" charset="0"/>
              </a:rPr>
              <a:t>Connectivity ~ limited bandwidth</a:t>
            </a:r>
          </a:p>
          <a:p>
            <a:pPr algn="ctr"/>
            <a:endParaRPr lang="en-US" sz="2700" dirty="0">
              <a:latin typeface="Gill Sans MT" panose="020B0502020104020203" pitchFamily="34" charset="77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C4B4A-E828-25AD-4B04-D311CFD65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8995"/>
            <a:ext cx="764505" cy="7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84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3C4B4A-E828-25AD-4B04-D311CFD65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0" y="186880"/>
            <a:ext cx="1269928" cy="126992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D61841D-7980-ED45-A44D-5CEE776A1630}"/>
              </a:ext>
            </a:extLst>
          </p:cNvPr>
          <p:cNvGrpSpPr/>
          <p:nvPr/>
        </p:nvGrpSpPr>
        <p:grpSpPr>
          <a:xfrm>
            <a:off x="1014754" y="4522282"/>
            <a:ext cx="7419291" cy="587383"/>
            <a:chOff x="31511" y="5989903"/>
            <a:chExt cx="8839200" cy="6997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C89A03-7F06-9E8D-3DF6-D1A7B5970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11" y="5989903"/>
              <a:ext cx="8077200" cy="699798"/>
            </a:xfrm>
            <a:prstGeom prst="rect">
              <a:avLst/>
            </a:prstGeom>
          </p:spPr>
        </p:pic>
        <p:pic>
          <p:nvPicPr>
            <p:cNvPr id="8" name="Picture 7" descr="TANZANIA COMMISSION FOR SCIENCE AND TECHNOLOGY (COSTECH) ROLLING STRATEGIC  PLAN: 2016/17 – 2020/2021 JANUARY, 2018">
              <a:extLst>
                <a:ext uri="{FF2B5EF4-FFF2-40B4-BE49-F238E27FC236}">
                  <a16:creationId xmlns:a16="http://schemas.microsoft.com/office/drawing/2014/main" id="{C8B609F2-A127-9C41-BC8C-0462B62761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4911" y="5994675"/>
              <a:ext cx="685800" cy="69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1DC1E13-A992-E8F1-1FE9-9575871F0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560" y="2365916"/>
            <a:ext cx="1346751" cy="116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E9A147A-A09D-5F24-D289-F623BEFF0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26" y="2311448"/>
            <a:ext cx="1262323" cy="121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BD2681-1B15-A0C7-730A-F725D95C17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1" y="2443028"/>
            <a:ext cx="1123286" cy="109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C3633B-17CC-99A1-1B0F-673A39FCC0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400" y="0"/>
            <a:ext cx="4419600" cy="4419600"/>
          </a:xfrm>
          <a:prstGeom prst="rect">
            <a:avLst/>
          </a:prstGeom>
        </p:spPr>
      </p:pic>
      <p:pic>
        <p:nvPicPr>
          <p:cNvPr id="1028" name="Picture 4" descr="CRDF Global - The Center for Citizen Diplomacy">
            <a:extLst>
              <a:ext uri="{FF2B5EF4-FFF2-40B4-BE49-F238E27FC236}">
                <a16:creationId xmlns:a16="http://schemas.microsoft.com/office/drawing/2014/main" id="{E0D03816-3008-63E6-2D0B-9E9C460C3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78" y="0"/>
            <a:ext cx="2900363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22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rtarchIntro_animation (Converted)" descr="ortarchIntro_animation (Converted)">
            <a:hlinkClick r:id="" action="ppaction://media"/>
            <a:extLst>
              <a:ext uri="{FF2B5EF4-FFF2-40B4-BE49-F238E27FC236}">
                <a16:creationId xmlns:a16="http://schemas.microsoft.com/office/drawing/2014/main" id="{8D615FD5-83E7-C7F8-3D50-D26CAA8AF3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187" y="702268"/>
            <a:ext cx="6656294" cy="37441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772AAF-69E1-3658-2324-97507114B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67151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5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106475" y="1343667"/>
            <a:ext cx="657983" cy="42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25778" tIns="145560" rIns="325778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317DC8-6699-2CC7-D074-E089282741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" y="146095"/>
            <a:ext cx="9144000" cy="5092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8282F6-81E7-AA84-B3BE-C0BC72D732AA}"/>
              </a:ext>
            </a:extLst>
          </p:cNvPr>
          <p:cNvSpPr txBox="1"/>
          <p:nvPr/>
        </p:nvSpPr>
        <p:spPr>
          <a:xfrm>
            <a:off x="-76200" y="401955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b="0" i="0" u="none" strike="noStrike" dirty="0">
                <a:solidFill>
                  <a:srgbClr val="212121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Robinson et al., 2014 </a:t>
            </a:r>
            <a:r>
              <a:rPr lang="en-GB" b="0" i="0" u="none" strike="noStrike" dirty="0" err="1">
                <a:solidFill>
                  <a:srgbClr val="212121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PLoS</a:t>
            </a:r>
            <a:r>
              <a:rPr lang="en-GB" b="0" i="0" u="none" strike="noStrike" dirty="0">
                <a:solidFill>
                  <a:srgbClr val="212121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One. </a:t>
            </a:r>
            <a:r>
              <a:rPr lang="en-GB" b="0" i="0" u="none" strike="noStrike" dirty="0" err="1">
                <a:solidFill>
                  <a:srgbClr val="212121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doi</a:t>
            </a:r>
            <a:r>
              <a:rPr lang="en-GB" b="0" i="0" u="none" strike="noStrike" dirty="0">
                <a:solidFill>
                  <a:srgbClr val="212121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: 10.1371/journal.pone.0096084</a:t>
            </a:r>
            <a:endParaRPr lang="en-GB" dirty="0">
              <a:solidFill>
                <a:srgbClr val="212121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FD55E-B6AA-CC61-70C1-6D88E158FD6F}"/>
              </a:ext>
            </a:extLst>
          </p:cNvPr>
          <p:cNvSpPr txBox="1"/>
          <p:nvPr/>
        </p:nvSpPr>
        <p:spPr>
          <a:xfrm>
            <a:off x="7303" y="1"/>
            <a:ext cx="9144000" cy="764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68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Domestic pig population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E04C6F-D0BC-A0D7-AB24-FC6AF805B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" y="3253200"/>
            <a:ext cx="764505" cy="7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78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45121A-9E51-008E-2455-8FA8E534E7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317" y="14018"/>
            <a:ext cx="5357813" cy="2521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A5DFE4-CCAB-91D9-C744-80BDD76365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317" y="2585768"/>
            <a:ext cx="5357813" cy="2521324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A8843B4-A4C0-6D19-0D2D-69FBA06D0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713" y="586093"/>
            <a:ext cx="1415975" cy="58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177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1942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D6889AB-2A16-1D33-87FC-53E411959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713" y="4215446"/>
            <a:ext cx="1415975" cy="58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177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7C33B-D7EF-1FBD-3BC8-E06D02BF2E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0" y="1226471"/>
            <a:ext cx="3690905" cy="2720015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A9A77839-934F-2704-E31C-02C68BB97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0" y="99215"/>
            <a:ext cx="37464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Peste</a:t>
            </a:r>
            <a:r>
              <a:rPr lang="en-US" altLang="en-US" sz="24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des petits ruminants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C01BF2-7BD3-57E4-6420-0D17D72E9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80072"/>
            <a:ext cx="764505" cy="7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70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5A8843B4-A4C0-6D19-0D2D-69FBA06D0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212" y="493292"/>
            <a:ext cx="1415975" cy="58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177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1927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D6889AB-2A16-1D33-87FC-53E411959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700" y="3994729"/>
            <a:ext cx="1415975" cy="58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177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03DD54-EE07-039F-2D0C-8D311A5289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394" y="143146"/>
            <a:ext cx="5143500" cy="2420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66DF7-FCB6-DD91-BBF3-5191237060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527" y="2601561"/>
            <a:ext cx="5143500" cy="2420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6D2889-2635-9AFA-28F7-D9DFA145ED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8812"/>
            <a:ext cx="2668043" cy="2063123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D6A4E010-8EC1-A023-1EDA-391880059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2"/>
            <a:ext cx="2819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Newcastle Disease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0234A-1865-E361-F372-A78121774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78995"/>
            <a:ext cx="764505" cy="7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34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5A8843B4-A4C0-6D19-0D2D-69FBA06D0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767" y="512708"/>
            <a:ext cx="1415975" cy="58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177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2014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D6889AB-2A16-1D33-87FC-53E411959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236" y="4248150"/>
            <a:ext cx="1415975" cy="58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177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D9FE6C-7466-7759-C87A-76E84CEF04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274" y="149391"/>
            <a:ext cx="5143500" cy="2420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4ECC38-55E7-6623-1110-FDFA092EFE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274" y="2608796"/>
            <a:ext cx="5143500" cy="2420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C3417D-602F-FDFD-3346-437FFCE826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3062"/>
            <a:ext cx="2715945" cy="2133600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F16BE9E8-37CB-2906-5A20-E37557A58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2"/>
            <a:ext cx="27517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Tilapia Lake Disease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576053-0D1C-8D08-4D77-DBE01DAAB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78995"/>
            <a:ext cx="764505" cy="7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53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5A8843B4-A4C0-6D19-0D2D-69FBA06D0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3984"/>
            <a:ext cx="1415975" cy="58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177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2019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D6889AB-2A16-1D33-87FC-53E411959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171950"/>
            <a:ext cx="1415975" cy="58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177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DC6957-796C-82D2-6DFE-BA63E890EC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6647" y="100853"/>
            <a:ext cx="5143500" cy="24204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107AB6-2488-E453-BE6E-F2CFE7A0E1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154" y="2571750"/>
            <a:ext cx="5143500" cy="242047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B8B2ACC-5D53-4CA6-C01E-BF1F54BC4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21" y="1361514"/>
            <a:ext cx="2609324" cy="242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C5E3D84-556A-0408-AB30-35253C9C3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2"/>
            <a:ext cx="27517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COVID-19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819D2E-655F-6440-0AF6-0F4B85E44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78995"/>
            <a:ext cx="764505" cy="7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69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>
            <a:extLst>
              <a:ext uri="{FF2B5EF4-FFF2-40B4-BE49-F238E27FC236}">
                <a16:creationId xmlns:a16="http://schemas.microsoft.com/office/drawing/2014/main" id="{8D0ACE8A-9842-6B94-7E21-271CF447C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853" y="151280"/>
            <a:ext cx="6656294" cy="82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765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The First 100 Days</a:t>
            </a:r>
          </a:p>
        </p:txBody>
      </p:sp>
      <p:pic>
        <p:nvPicPr>
          <p:cNvPr id="23554" name="Picture 1">
            <a:extLst>
              <a:ext uri="{FF2B5EF4-FFF2-40B4-BE49-F238E27FC236}">
                <a16:creationId xmlns:a16="http://schemas.microsoft.com/office/drawing/2014/main" id="{697D1D12-0463-1F3E-FD51-5A06365BA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853" y="1210235"/>
            <a:ext cx="6656294" cy="354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BC512E-AACA-308F-1332-FFD3FE373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8995"/>
            <a:ext cx="764505" cy="7645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785FDCC1-12C6-1EB1-FE18-26419C240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853" y="83985"/>
            <a:ext cx="6656294" cy="82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765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The First 100 Days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AE6903DD-E629-0946-EFEB-EE9F4A5F7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853" y="1109383"/>
            <a:ext cx="6656294" cy="355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86A86A-C40C-A7D2-1516-4EB50E564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8995"/>
            <a:ext cx="764505" cy="7645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E49C6273058F4D94DF0ABA7DF59315" ma:contentTypeVersion="16" ma:contentTypeDescription="Create a new document." ma:contentTypeScope="" ma:versionID="f09cc8db0536a0c197d2b858bf682d67">
  <xsd:schema xmlns:xsd="http://www.w3.org/2001/XMLSchema" xmlns:xs="http://www.w3.org/2001/XMLSchema" xmlns:p="http://schemas.microsoft.com/office/2006/metadata/properties" xmlns:ns2="e357bd84-b6d4-42ee-b8e4-ba03c7c10af9" xmlns:ns3="fd300111-1b6d-4ede-b74f-05b2b922cc1a" targetNamespace="http://schemas.microsoft.com/office/2006/metadata/properties" ma:root="true" ma:fieldsID="1256129b3e863ba3db17be6029ed7baf" ns2:_="" ns3:_="">
    <xsd:import namespace="e357bd84-b6d4-42ee-b8e4-ba03c7c10af9"/>
    <xsd:import namespace="fd300111-1b6d-4ede-b74f-05b2b922cc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OralPresent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7bd84-b6d4-42ee-b8e4-ba03c7c10a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OralPresentation" ma:index="14" nillable="true" ma:displayName="Oral Presentation" ma:default="1" ma:format="Dropdown" ma:internalName="OralPresentation">
      <xsd:simpleType>
        <xsd:restriction base="dms:Boolea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bd5f298-1e24-4768-94fc-a8b9045ba2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300111-1b6d-4ede-b74f-05b2b922cc1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3d5f5a1-dd62-47c3-95ef-ac155c8a0ca6}" ma:internalName="TaxCatchAll" ma:showField="CatchAllData" ma:web="fd300111-1b6d-4ede-b74f-05b2b922cc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alPresentation xmlns="e357bd84-b6d4-42ee-b8e4-ba03c7c10af9">true</OralPresentation>
    <TaxCatchAll xmlns="fd300111-1b6d-4ede-b74f-05b2b922cc1a" xsi:nil="true"/>
    <lcf76f155ced4ddcb4097134ff3c332f xmlns="e357bd84-b6d4-42ee-b8e4-ba03c7c10af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6B25A71-6CB6-4932-81CF-67231A6EA542}"/>
</file>

<file path=customXml/itemProps2.xml><?xml version="1.0" encoding="utf-8"?>
<ds:datastoreItem xmlns:ds="http://schemas.openxmlformats.org/officeDocument/2006/customXml" ds:itemID="{7C5085FA-305C-4C6B-857A-8636FF2F165F}"/>
</file>

<file path=customXml/itemProps3.xml><?xml version="1.0" encoding="utf-8"?>
<ds:datastoreItem xmlns:ds="http://schemas.openxmlformats.org/officeDocument/2006/customXml" ds:itemID="{9209913F-052F-4129-807E-C967007388D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12242</TotalTime>
  <Words>164</Words>
  <Application>Microsoft Macintosh PowerPoint</Application>
  <PresentationFormat>On-screen Show (16:9)</PresentationFormat>
  <Paragraphs>55</Paragraphs>
  <Slides>25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Gill Sans MT</vt:lpstr>
      <vt:lpstr>Segoe UI Historic</vt:lpstr>
      <vt:lpstr>Segoe UI 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Gerald Misinzo</cp:lastModifiedBy>
  <cp:revision>258</cp:revision>
  <cp:lastPrinted>2021-05-13T15:17:09Z</cp:lastPrinted>
  <dcterms:created xsi:type="dcterms:W3CDTF">1601-01-01T00:00:00Z</dcterms:created>
  <dcterms:modified xsi:type="dcterms:W3CDTF">2023-02-05T07:09:36Z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ContentTypeId">
    <vt:lpwstr>0x01010077E49C6273058F4D94DF0ABA7DF59315</vt:lpwstr>
  </property>
</Properties>
</file>